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7"/>
  </p:notesMasterIdLst>
  <p:sldIdLst>
    <p:sldId id="256" r:id="rId3"/>
    <p:sldId id="257" r:id="rId4"/>
    <p:sldId id="258" r:id="rId5"/>
    <p:sldId id="261" r:id="rId6"/>
    <p:sldId id="277" r:id="rId7"/>
    <p:sldId id="278" r:id="rId8"/>
    <p:sldId id="263" r:id="rId9"/>
    <p:sldId id="270" r:id="rId10"/>
    <p:sldId id="262" r:id="rId11"/>
    <p:sldId id="272" r:id="rId12"/>
    <p:sldId id="273" r:id="rId13"/>
    <p:sldId id="274" r:id="rId14"/>
    <p:sldId id="271" r:id="rId15"/>
    <p:sldId id="269" r:id="rId16"/>
  </p:sldIdLst>
  <p:sldSz cx="20104100" cy="11309350"/>
  <p:notesSz cx="20104100" cy="11309350"/>
  <p:embeddedFontLst>
    <p:embeddedFont>
      <p:font typeface="Helvetica Neue" panose="020B0604020202020204" charset="0"/>
      <p:regular r:id="rId18"/>
    </p:embeddedFont>
    <p:embeddedFont>
      <p:font typeface="Playfair Display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90" userDrawn="1">
          <p15:clr>
            <a:srgbClr val="000000"/>
          </p15:clr>
        </p15:guide>
        <p15:guide id="2" pos="216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E36562D-1929-4D21-9436-540E58EB9E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33" d="100"/>
          <a:sy n="33" d="100"/>
        </p:scale>
        <p:origin x="1072" y="140"/>
      </p:cViewPr>
      <p:guideLst>
        <p:guide orient="horz" pos="289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7" y="0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2" y="1414462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2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7" y="10742612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89" name="Google Shape;189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1:notes"/>
          <p:cNvSpPr txBox="1"/>
          <p:nvPr/>
        </p:nvSpPr>
        <p:spPr>
          <a:xfrm>
            <a:off x="11387137" y="10742612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2" name="Google Shape;21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3:notes"/>
          <p:cNvSpPr txBox="1">
            <a:spLocks noGrp="1"/>
          </p:cNvSpPr>
          <p:nvPr>
            <p:ph type="sldNum" idx="12"/>
          </p:nvPr>
        </p:nvSpPr>
        <p:spPr>
          <a:xfrm>
            <a:off x="11387137" y="10742612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fld>
            <a:endParaRPr lang="en-US" sz="1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9" name="Google Shape;2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4" name="Google Shape;284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8:notes"/>
          <p:cNvSpPr txBox="1">
            <a:spLocks noGrp="1"/>
          </p:cNvSpPr>
          <p:nvPr>
            <p:ph type="sldNum" idx="12"/>
          </p:nvPr>
        </p:nvSpPr>
        <p:spPr>
          <a:xfrm>
            <a:off x="11387137" y="10742612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7</a:t>
            </a:fld>
            <a:endParaRPr lang="en-US" sz="1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1004887" y="10517187"/>
            <a:ext cx="46243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6835775" y="10517187"/>
            <a:ext cx="64325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14474825" y="10517187"/>
            <a:ext cx="46243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ftr" idx="11"/>
          </p:nvPr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dt" idx="10"/>
          </p:nvPr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>
            <a:off x="0" y="11296650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120000" extrusionOk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22850" cap="flat" cmpd="sng">
            <a:solidFill>
              <a:srgbClr val="E76A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5"/>
          <p:cNvSpPr/>
          <p:nvPr/>
        </p:nvSpPr>
        <p:spPr>
          <a:xfrm>
            <a:off x="0" y="11274425"/>
            <a:ext cx="20075525" cy="0"/>
          </a:xfrm>
          <a:custGeom>
            <a:avLst/>
            <a:gdLst/>
            <a:ahLst/>
            <a:cxnLst/>
            <a:rect l="l" t="t" r="r" b="b"/>
            <a:pathLst>
              <a:path w="20076160" h="120000" extrusionOk="0">
                <a:moveTo>
                  <a:pt x="0" y="0"/>
                </a:moveTo>
                <a:lnTo>
                  <a:pt x="20076037" y="0"/>
                </a:lnTo>
              </a:path>
            </a:pathLst>
          </a:custGeom>
          <a:noFill/>
          <a:ln w="22850" cap="flat" cmpd="sng">
            <a:solidFill>
              <a:srgbClr val="E76A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Google Shape;12;p15"/>
          <p:cNvSpPr/>
          <p:nvPr/>
        </p:nvSpPr>
        <p:spPr>
          <a:xfrm>
            <a:off x="28575" y="47625"/>
            <a:ext cx="0" cy="11214100"/>
          </a:xfrm>
          <a:custGeom>
            <a:avLst/>
            <a:gdLst/>
            <a:ahLst/>
            <a:cxnLst/>
            <a:rect l="l" t="t" r="r" b="b"/>
            <a:pathLst>
              <a:path w="120000" h="11215370" extrusionOk="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200" cap="flat" cmpd="sng">
            <a:solidFill>
              <a:srgbClr val="E76A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Google Shape;13;p15"/>
          <p:cNvSpPr/>
          <p:nvPr/>
        </p:nvSpPr>
        <p:spPr>
          <a:xfrm>
            <a:off x="0" y="238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120000" extrusionOk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46975" cap="flat" cmpd="sng">
            <a:solidFill>
              <a:srgbClr val="E76A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" name="Google Shape;14;p15"/>
          <p:cNvSpPr/>
          <p:nvPr/>
        </p:nvSpPr>
        <p:spPr>
          <a:xfrm>
            <a:off x="20075525" y="11261725"/>
            <a:ext cx="28575" cy="23812"/>
          </a:xfrm>
          <a:custGeom>
            <a:avLst/>
            <a:gdLst/>
            <a:ahLst/>
            <a:cxnLst/>
            <a:rect l="l" t="t" r="r" b="b"/>
            <a:pathLst>
              <a:path w="28575" h="22859" extrusionOk="0">
                <a:moveTo>
                  <a:pt x="0" y="22856"/>
                </a:moveTo>
                <a:lnTo>
                  <a:pt x="28061" y="22856"/>
                </a:lnTo>
                <a:lnTo>
                  <a:pt x="28061" y="0"/>
                </a:lnTo>
                <a:lnTo>
                  <a:pt x="0" y="0"/>
                </a:lnTo>
                <a:lnTo>
                  <a:pt x="0" y="22856"/>
                </a:lnTo>
                <a:close/>
              </a:path>
            </a:pathLst>
          </a:custGeom>
          <a:solidFill>
            <a:srgbClr val="E76A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" name="Google Shape;15;p15"/>
          <p:cNvSpPr/>
          <p:nvPr/>
        </p:nvSpPr>
        <p:spPr>
          <a:xfrm>
            <a:off x="20075525" y="47625"/>
            <a:ext cx="0" cy="11214100"/>
          </a:xfrm>
          <a:custGeom>
            <a:avLst/>
            <a:gdLst/>
            <a:ahLst/>
            <a:cxnLst/>
            <a:rect l="l" t="t" r="r" b="b"/>
            <a:pathLst>
              <a:path w="120000" h="11215370" extrusionOk="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175" cap="flat" cmpd="sng">
            <a:solidFill>
              <a:srgbClr val="E76A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581025" y="407987"/>
            <a:ext cx="18942050" cy="48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body" idx="1"/>
          </p:nvPr>
        </p:nvSpPr>
        <p:spPr>
          <a:xfrm>
            <a:off x="2746375" y="2613025"/>
            <a:ext cx="14611350" cy="227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1004887" y="10517187"/>
            <a:ext cx="46243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6835775" y="10517187"/>
            <a:ext cx="64325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14474825" y="10517187"/>
            <a:ext cx="46243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/>
        </p:nvSpPr>
        <p:spPr>
          <a:xfrm>
            <a:off x="6350" y="-19050"/>
            <a:ext cx="20104100" cy="11309350"/>
          </a:xfrm>
          <a:prstGeom prst="rect">
            <a:avLst/>
          </a:prstGeom>
          <a:solidFill>
            <a:schemeClr val="lt1">
              <a:alpha val="98039"/>
            </a:schemeClr>
          </a:solidFill>
          <a:ln w="76200" cap="flat" cmpd="sng">
            <a:solidFill>
              <a:srgbClr val="0058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Google Shape;27;p17"/>
          <p:cNvSpPr/>
          <p:nvPr/>
        </p:nvSpPr>
        <p:spPr>
          <a:xfrm>
            <a:off x="1008062" y="1192212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Google Shape;28;p17"/>
          <p:cNvSpPr txBox="1"/>
          <p:nvPr/>
        </p:nvSpPr>
        <p:spPr>
          <a:xfrm>
            <a:off x="1004887" y="301625"/>
            <a:ext cx="708025" cy="709612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" name="Google Shape;29;p17"/>
          <p:cNvSpPr txBox="1"/>
          <p:nvPr/>
        </p:nvSpPr>
        <p:spPr>
          <a:xfrm>
            <a:off x="1822450" y="4381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 panose="020B0604020202020204"/>
              <a:buNone/>
            </a:pPr>
            <a:r>
              <a:rPr lang="en-US" sz="1600" b="1" i="0" u="none" strike="noStrike" cap="none">
                <a:solidFill>
                  <a:srgbClr val="231F2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RV College of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700" marR="0" lvl="0" indent="0" algn="l" rtl="0">
              <a:lnSpc>
                <a:spcPct val="10600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Font typeface="Helvetica Neue" panose="020B0604020202020204"/>
              <a:buNone/>
            </a:pPr>
            <a:r>
              <a:rPr lang="en-US" sz="1600" b="1" i="0" u="none" strike="noStrike" cap="none">
                <a:solidFill>
                  <a:srgbClr val="231F2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Engineering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30;p17"/>
          <p:cNvSpPr txBox="1"/>
          <p:nvPr/>
        </p:nvSpPr>
        <p:spPr>
          <a:xfrm>
            <a:off x="15843250" y="407987"/>
            <a:ext cx="36798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581025" y="407987"/>
            <a:ext cx="18942050" cy="48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"/>
          </p:nvPr>
        </p:nvSpPr>
        <p:spPr>
          <a:xfrm>
            <a:off x="2746375" y="2613025"/>
            <a:ext cx="14611350" cy="227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ftr" idx="11"/>
          </p:nvPr>
        </p:nvSpPr>
        <p:spPr>
          <a:xfrm>
            <a:off x="6835775" y="10517187"/>
            <a:ext cx="643255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1004887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  <a:defRPr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10150136" TargetMode="External"/><Relationship Id="rId3" Type="http://schemas.openxmlformats.org/officeDocument/2006/relationships/hyperlink" Target="https://www.mdpi.com/1424-8220/18/10/3443" TargetMode="External"/><Relationship Id="rId7" Type="http://schemas.openxmlformats.org/officeDocument/2006/relationships/hyperlink" Target="https://ieeexplore.ieee.org/abstract/document/6260334/authors#autho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027288422100506X" TargetMode="External"/><Relationship Id="rId5" Type="http://schemas.openxmlformats.org/officeDocument/2006/relationships/hyperlink" Target="https://ieeexplore.ieee.org/abstract/document/8571291/" TargetMode="External"/><Relationship Id="rId4" Type="http://schemas.openxmlformats.org/officeDocument/2006/relationships/hyperlink" Target="https://www.sciencedirect.com/science/article/pii/S092540050500854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"/>
          <p:cNvSpPr/>
          <p:nvPr/>
        </p:nvSpPr>
        <p:spPr>
          <a:xfrm>
            <a:off x="38100" y="34925"/>
            <a:ext cx="8391525" cy="6477000"/>
          </a:xfrm>
          <a:custGeom>
            <a:avLst/>
            <a:gdLst/>
            <a:ahLst/>
            <a:cxnLst/>
            <a:rect l="l" t="t" r="r" b="b"/>
            <a:pathLst>
              <a:path w="7436484" h="5134610" extrusionOk="0">
                <a:moveTo>
                  <a:pt x="7435941" y="0"/>
                </a:moveTo>
                <a:lnTo>
                  <a:pt x="0" y="0"/>
                </a:lnTo>
                <a:lnTo>
                  <a:pt x="0" y="5134513"/>
                </a:lnTo>
                <a:lnTo>
                  <a:pt x="7435941" y="0"/>
                </a:lnTo>
                <a:close/>
              </a:path>
            </a:pathLst>
          </a:custGeom>
          <a:solidFill>
            <a:srgbClr val="00589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3" name="Google Shape;193;p1"/>
          <p:cNvSpPr txBox="1"/>
          <p:nvPr/>
        </p:nvSpPr>
        <p:spPr>
          <a:xfrm>
            <a:off x="1517650" y="527050"/>
            <a:ext cx="1652587" cy="18415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4" name="Google Shape;194;p1"/>
          <p:cNvSpPr txBox="1"/>
          <p:nvPr/>
        </p:nvSpPr>
        <p:spPr>
          <a:xfrm>
            <a:off x="6072187" y="1336675"/>
            <a:ext cx="130175" cy="147637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5" name="Google Shape;195;p1"/>
          <p:cNvSpPr txBox="1"/>
          <p:nvPr/>
        </p:nvSpPr>
        <p:spPr>
          <a:xfrm>
            <a:off x="3302000" y="720725"/>
            <a:ext cx="3408362" cy="115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425" rIns="0" bIns="0" anchor="t" anchorCtr="0">
            <a:spAutoFit/>
          </a:bodyPr>
          <a:lstStyle/>
          <a:p>
            <a:pPr marL="10795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" panose="020B0604020202020204"/>
              <a:buNone/>
            </a:pPr>
            <a:r>
              <a:rPr lang="en-US" sz="3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RV College of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0795" marR="0" lvl="0" indent="0" algn="l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" panose="020B0604020202020204"/>
              <a:buNone/>
            </a:pPr>
            <a:r>
              <a:rPr lang="en-US" sz="3900" b="1" i="0" u="none" strike="noStrike" cap="none">
                <a:solidFill>
                  <a:srgbClr val="FFFFFF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Engineering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1"/>
          <p:cNvSpPr txBox="1"/>
          <p:nvPr/>
        </p:nvSpPr>
        <p:spPr>
          <a:xfrm>
            <a:off x="4684574" y="4044001"/>
            <a:ext cx="14589736" cy="5502950"/>
          </a:xfrm>
          <a:prstGeom prst="rect">
            <a:avLst/>
          </a:prstGeom>
          <a:solidFill>
            <a:srgbClr val="DBEEF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5225" tIns="42625" rIns="85225" bIns="42625" anchor="t" anchorCtr="0">
            <a:spAutoFit/>
          </a:bodyPr>
          <a:lstStyle/>
          <a:p>
            <a:r>
              <a:rPr lang="en-IN" sz="8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Autonomous Poisonous Gas Detection System implemented through RC Vehicles</a:t>
            </a:r>
            <a:endParaRPr lang="en-IN" sz="8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8" name="Google Shape;198;p1"/>
          <p:cNvSpPr txBox="1"/>
          <p:nvPr/>
        </p:nvSpPr>
        <p:spPr>
          <a:xfrm>
            <a:off x="14474825" y="10517187"/>
            <a:ext cx="46243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1A33F-868C-AB34-C9E4-7978462E3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3B4BB-C2CD-6E59-3E5C-4F68F547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99" y="2979369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ABC727-FB3B-5FA4-5D97-FE680E1551B7}"/>
              </a:ext>
            </a:extLst>
          </p:cNvPr>
          <p:cNvSpPr txBox="1"/>
          <p:nvPr/>
        </p:nvSpPr>
        <p:spPr>
          <a:xfrm>
            <a:off x="843199" y="1825007"/>
            <a:ext cx="11478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CHASSIS MODIFICATIONS</a:t>
            </a:r>
            <a:endParaRPr lang="en-IN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537AF-83BC-8E20-827F-447C1CD0BE5B}"/>
              </a:ext>
            </a:extLst>
          </p:cNvPr>
          <p:cNvSpPr txBox="1"/>
          <p:nvPr/>
        </p:nvSpPr>
        <p:spPr>
          <a:xfrm>
            <a:off x="13852053" y="1622444"/>
            <a:ext cx="5817275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Addition of a second platform using hex mounts and screws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Platform made of hard cardboard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Wheel alignment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Wire management done using spaces in chassis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Model stabilization done after load balance </a:t>
            </a:r>
            <a:r>
              <a:rPr lang="en-US" sz="4400" dirty="0" err="1"/>
              <a:t>visualisation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51283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EAE77-9A6F-CA4C-16BB-E037D56BC3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4A8F9-616A-5654-EB3F-627A07E6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13677" y="-1350515"/>
            <a:ext cx="7836207" cy="13931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E625E-E059-7130-0FBE-D801379FCA18}"/>
              </a:ext>
            </a:extLst>
          </p:cNvPr>
          <p:cNvSpPr txBox="1"/>
          <p:nvPr/>
        </p:nvSpPr>
        <p:spPr>
          <a:xfrm>
            <a:off x="14643335" y="1474925"/>
            <a:ext cx="519450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Sensor calibration and sensitivity adjustments performed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Raspberry pi interfaced with sensor using intermediatory voltage shifters and analog to digital convertors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Voltages thoroughly monitored for changes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74750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714674-D1EC-27ED-A29E-D1A54902D8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CF32D-FF34-8EC2-D229-C6CC14452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877"/>
          <a:stretch/>
        </p:blipFill>
        <p:spPr>
          <a:xfrm>
            <a:off x="451040" y="1551800"/>
            <a:ext cx="6361509" cy="6160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439E8-DDCD-DBBB-8B1B-8DE06EE443A4}"/>
              </a:ext>
            </a:extLst>
          </p:cNvPr>
          <p:cNvSpPr txBox="1"/>
          <p:nvPr/>
        </p:nvSpPr>
        <p:spPr>
          <a:xfrm>
            <a:off x="0" y="8209646"/>
            <a:ext cx="18268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Model surfaced with anti static layer to prevent damage to electronic components.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Accessories securely fastened to chassis to prevent damage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Motor driver wires separated for easy error identification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First level dedicated to battery pack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Battery components firmly attached to chassis for added stability and minimal vibration</a:t>
            </a:r>
            <a:endParaRPr lang="en-IN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F708D-C682-6797-75E6-E4A2683BA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654" y="1551800"/>
            <a:ext cx="10951122" cy="616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B8704D-05A6-3ED7-E44E-AC8524C6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3" y="1236134"/>
            <a:ext cx="4486698" cy="7958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CC27A6-4F39-A819-3508-58E91612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627" y="1236135"/>
            <a:ext cx="9130923" cy="7958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805BD-13B2-80BB-B5A4-BF884834D6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22" r="15797" b="26281"/>
          <a:stretch/>
        </p:blipFill>
        <p:spPr>
          <a:xfrm>
            <a:off x="14605786" y="2015067"/>
            <a:ext cx="5356621" cy="640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BE0AE-D918-A485-3BD0-B5EF9EE7EB26}"/>
              </a:ext>
            </a:extLst>
          </p:cNvPr>
          <p:cNvSpPr txBox="1"/>
          <p:nvPr/>
        </p:nvSpPr>
        <p:spPr>
          <a:xfrm>
            <a:off x="141693" y="9789459"/>
            <a:ext cx="4624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Temperature sensor readings</a:t>
            </a:r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C7222-FF97-6A80-7281-068FFEC03571}"/>
              </a:ext>
            </a:extLst>
          </p:cNvPr>
          <p:cNvSpPr txBox="1"/>
          <p:nvPr/>
        </p:nvSpPr>
        <p:spPr>
          <a:xfrm>
            <a:off x="5051627" y="9743293"/>
            <a:ext cx="832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Final model accessory arrangement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8BDF6-9FC7-6658-1796-A8442F07167B}"/>
              </a:ext>
            </a:extLst>
          </p:cNvPr>
          <p:cNvSpPr txBox="1"/>
          <p:nvPr/>
        </p:nvSpPr>
        <p:spPr>
          <a:xfrm>
            <a:off x="14605786" y="9004628"/>
            <a:ext cx="46243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Mounted ultrasonic sensors for testing under different conditions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12463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 algn="r">
              <a:buClr>
                <a:srgbClr val="898989"/>
              </a:buClr>
              <a:buSzPts val="1800"/>
              <a:buFont typeface="Calibri" panose="020F0502020204030204"/>
              <a:buNone/>
            </a:pPr>
            <a:fld id="{00000000-1234-1234-1234-123412341234}" type="slidenum">
              <a:rPr lang="en-US" sz="1800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14</a:t>
            </a:fld>
            <a:endParaRPr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9299575" y="26987"/>
            <a:ext cx="9439275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Clr>
                <a:srgbClr val="984807"/>
              </a:buClr>
              <a:buSzPts val="4800"/>
              <a:buFont typeface="Calibri" panose="020F0502020204030204"/>
              <a:buNone/>
            </a:pPr>
            <a:r>
              <a:rPr lang="en-US" sz="4800" b="1" cap="none">
                <a:solidFill>
                  <a:srgbClr val="98480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References </a:t>
            </a:r>
            <a:endParaRPr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22850" y="4531995"/>
            <a:ext cx="10058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B7804-4DCE-AC81-1E1B-56695AD5C149}"/>
              </a:ext>
            </a:extLst>
          </p:cNvPr>
          <p:cNvSpPr txBox="1"/>
          <p:nvPr/>
        </p:nvSpPr>
        <p:spPr>
          <a:xfrm>
            <a:off x="457200" y="858838"/>
            <a:ext cx="19646900" cy="9876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IN" sz="2400" b="1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Carbon Monoxide Sensing Technologies for Next-Generation Cyber-Physical Systems </a:t>
            </a:r>
            <a:r>
              <a:rPr lang="en-IN" sz="2400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IN" sz="2400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Turja</a:t>
            </a:r>
            <a:r>
              <a:rPr lang="en-IN" sz="2400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Nandy, Ronald A. Coutu Jr, </a:t>
            </a:r>
            <a:r>
              <a:rPr lang="en-IN" sz="2400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Cristinel</a:t>
            </a:r>
            <a:r>
              <a:rPr lang="en-IN" sz="2400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kern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Abebei</a:t>
            </a:r>
            <a:r>
              <a:rPr lang="en-IN" sz="2400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I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Electrical and Computer Engineering, Marquette University, Milwaukee, USA] published:13</a:t>
            </a:r>
            <a:r>
              <a:rPr lang="en-IN" sz="2400" kern="100" baseline="30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I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October 2018 in MDPI </a:t>
            </a:r>
            <a:r>
              <a:rPr lang="en-IN" sz="24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IN" sz="2400" u="sng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://www.mdpi.com/1424-8220/18/10/3443</a:t>
            </a:r>
            <a:endParaRPr lang="en-IN" sz="24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Selective detection of methane and butane by temperature modulation in iron doped tin oxide sensors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by: S Chakraborty,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A.Sen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H. S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Maiti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[Sensor &amp; Actuator Section, Electro-ceramics Division, Central Glass and Ceramic Research Laboratory,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Kolkata,India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published in Sensors and Actuators B: Chemical </a:t>
            </a:r>
            <a:r>
              <a:rPr lang="en-IN" sz="24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https://www.sciencedirect.com/science/article/pii/S0925400505008543</a:t>
            </a:r>
            <a:endParaRPr lang="en-IN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Ammonia sensors and their applications – a review 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Bjorn Timmer,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Wouter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Olthuis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Albert Van den berg. [MESA</a:t>
            </a:r>
            <a:r>
              <a:rPr lang="en-IN" sz="2400" baseline="30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Research Institute, University of Twente, The Netherlands] published in Sensors and Actuators B: Chemical https://www.sciencedirect.com/science/article/pii/S0925400504008196</a:t>
            </a:r>
          </a:p>
          <a:p>
            <a:pPr marL="4572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Hydrogen Sulphide detection</a:t>
            </a:r>
            <a:r>
              <a:rPr lang="en-IN" sz="24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paper by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Fajr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I. M. Ali , Falah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Awwad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Yaser E.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Greish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and Saleh T. Mahmoud [University of UAE, UAE] published in IEEE </a:t>
            </a:r>
            <a:r>
              <a:rPr lang="en-IN" sz="24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https://ieeexplore.ieee.org/abstract/document/8571291/</a:t>
            </a:r>
            <a:endParaRPr lang="en-IN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Embedded system for Hazardous Gas Detection and Detection (International Journal of Distributed and Parallel Systems) 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V. Ramya and B.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Palaniappan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(Department of CSE, Annamalai university, India)</a:t>
            </a:r>
          </a:p>
          <a:p>
            <a:pPr marL="457200" lvl="0" indent="-342900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of recent progress on graphene-based composite gas sensors and existing gas-sensor </a:t>
            </a:r>
            <a:r>
              <a:rPr lang="en-IN" sz="2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:in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Ceramics International Journal by –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Chenyang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Yanyan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Wang, Zhi Yang,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Nantao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Hu [School of Optoelectronic Science and Engineering &amp; Collaborative Innovation Centre of Suzhou Nano Science and Technology, Soochow University, Suzhou, 215006, PR China]  </a:t>
            </a:r>
            <a:r>
              <a:rPr lang="en-IN" sz="24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https://www.sciencedirect.com/science/article/abs/pii/S027288422100506X</a:t>
            </a:r>
            <a:endParaRPr lang="en-IN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Multi-agent based wireless network system for fire and poisonous gas detection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by Zhijun Gao,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Hongyu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Chunyan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Xue, Di wang [School of Information and Communication Engineering, Dalian University of Technology, Dalian, China] published in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IEEE.</a:t>
            </a:r>
            <a:r>
              <a:rPr lang="en-IN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IN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://ieeexplore.ieee.org/abstract/document/6260334/</a:t>
            </a:r>
            <a:r>
              <a:rPr lang="en-IN" sz="24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authors#</a:t>
            </a:r>
            <a:r>
              <a:rPr lang="en-IN" sz="2400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authors</a:t>
            </a:r>
            <a:endParaRPr lang="en-IN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IoT Based Remote Monitoring of Gas Leakage in Power Plants 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: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T.Kalavathi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Devi, Neelam Sanjeev Kumar, Gokul Chandrasekaran, </a:t>
            </a:r>
            <a:r>
              <a:rPr lang="en-I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P.Sakthivel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etc published in IEE </a:t>
            </a:r>
            <a:r>
              <a:rPr lang="en-IN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IN" sz="24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://ieeexplore.ieee.org/document/10150136</a:t>
            </a:r>
            <a:endParaRPr lang="en-IN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https://www.wikipedia.org/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" descr="Different Types of Industry: Meaning, Classification and Differences"/>
          <p:cNvPicPr preferRelativeResize="0"/>
          <p:nvPr/>
        </p:nvPicPr>
        <p:blipFill rotWithShape="1">
          <a:blip r:embed="rId3">
            <a:alphaModFix amt="24000"/>
          </a:blip>
          <a:srcRect/>
          <a:stretch>
            <a:fillRect/>
          </a:stretch>
        </p:blipFill>
        <p:spPr>
          <a:xfrm>
            <a:off x="0" y="1218139"/>
            <a:ext cx="20104099" cy="1009410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aphicFrame>
        <p:nvGraphicFramePr>
          <p:cNvPr id="206" name="Google Shape;206;p2"/>
          <p:cNvGraphicFramePr/>
          <p:nvPr/>
        </p:nvGraphicFramePr>
        <p:xfrm>
          <a:off x="4184650" y="211138"/>
          <a:ext cx="13092100" cy="1007050"/>
        </p:xfrm>
        <a:graphic>
          <a:graphicData uri="http://schemas.openxmlformats.org/drawingml/2006/table">
            <a:tbl>
              <a:tblPr>
                <a:noFill/>
                <a:tableStyleId>{EE36562D-1929-4D21-9436-540E58EB9E3B}</a:tableStyleId>
              </a:tblPr>
              <a:tblGrid>
                <a:gridCol w="1309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4800"/>
                        <a:buFont typeface="Times New Roman" panose="02020603050405020304"/>
                        <a:buNone/>
                      </a:pPr>
                      <a:r>
                        <a:rPr lang="en-US" sz="4800" b="1" i="0" u="none" strike="noStrike" cap="none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Introduction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8" name="Google Shape;208;p2"/>
          <p:cNvSpPr txBox="1"/>
          <p:nvPr/>
        </p:nvSpPr>
        <p:spPr>
          <a:xfrm>
            <a:off x="694669" y="1948313"/>
            <a:ext cx="18404542" cy="878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This project combines agility of RC vehicles with advanced gas detection capabilities, creating a mobile platform capable of navigating complex industrial environments. The integration of specialized gas sensors equips the RC vehicle with the ability to identify and monitor a variety of poisonous gases, enabling real-time data collection for swift response and intervention.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"/>
          <p:cNvSpPr txBox="1">
            <a:spLocks noGrp="1"/>
          </p:cNvSpPr>
          <p:nvPr>
            <p:ph type="sldNum" idx="12"/>
          </p:nvPr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227" name="Google Shape;227;p3"/>
          <p:cNvSpPr/>
          <p:nvPr/>
        </p:nvSpPr>
        <p:spPr>
          <a:xfrm>
            <a:off x="1193636" y="6388340"/>
            <a:ext cx="3836894" cy="2094251"/>
          </a:xfrm>
          <a:prstGeom prst="ellipse">
            <a:avLst/>
          </a:prstGeom>
          <a:solidFill>
            <a:srgbClr val="DDD9C3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Realtime Gas Detection</a:t>
            </a:r>
            <a:endParaRPr sz="36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12950124" y="6259082"/>
            <a:ext cx="3836894" cy="4680985"/>
          </a:xfrm>
          <a:prstGeom prst="ellipse">
            <a:avLst/>
          </a:prstGeom>
          <a:solidFill>
            <a:srgbClr val="DDD9C3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Wireless Communication</a:t>
            </a:r>
            <a:endParaRPr sz="36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1452282" y="2826759"/>
            <a:ext cx="5701553" cy="1911094"/>
          </a:xfrm>
          <a:prstGeom prst="ellipse">
            <a:avLst/>
          </a:prstGeom>
          <a:solidFill>
            <a:srgbClr val="DDD9C3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 Navigation</a:t>
            </a:r>
            <a:endParaRPr sz="36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15235635" y="3070471"/>
            <a:ext cx="4624387" cy="2944900"/>
          </a:xfrm>
          <a:prstGeom prst="ellipse">
            <a:avLst/>
          </a:prstGeom>
          <a:solidFill>
            <a:srgbClr val="DDD9C3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Graphing </a:t>
            </a:r>
            <a:endParaRPr sz="36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8622773" y="3410118"/>
            <a:ext cx="3836894" cy="3081325"/>
          </a:xfrm>
          <a:prstGeom prst="ellipse">
            <a:avLst/>
          </a:prstGeom>
          <a:solidFill>
            <a:srgbClr val="DDD9C3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User Interface and Alerts</a:t>
            </a:r>
            <a:endParaRPr sz="36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4242895" y="8765003"/>
            <a:ext cx="7397212" cy="2094251"/>
          </a:xfrm>
          <a:prstGeom prst="ellipse">
            <a:avLst/>
          </a:prstGeom>
          <a:solidFill>
            <a:srgbClr val="DDD9C3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Efficiency</a:t>
            </a:r>
            <a:endParaRPr sz="2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" name="Google Shape;234;p3"/>
          <p:cNvSpPr txBox="1"/>
          <p:nvPr/>
        </p:nvSpPr>
        <p:spPr>
          <a:xfrm>
            <a:off x="5791269" y="1626471"/>
            <a:ext cx="852156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Functionality</a:t>
            </a:r>
            <a:endParaRPr sz="72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"/>
          <p:cNvSpPr txBox="1"/>
          <p:nvPr/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Calibri" panose="020F05020202040302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" name="Google Shape;252;p6"/>
          <p:cNvSpPr txBox="1"/>
          <p:nvPr/>
        </p:nvSpPr>
        <p:spPr>
          <a:xfrm>
            <a:off x="7308850" y="34925"/>
            <a:ext cx="14625637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4807"/>
              </a:buClr>
              <a:buSzPts val="4800"/>
              <a:buFont typeface="Calibri" panose="020F0502020204030204"/>
              <a:buNone/>
            </a:pPr>
            <a:r>
              <a:rPr lang="en-US" sz="4800" b="1" i="0" u="none" strike="noStrike" cap="none">
                <a:solidFill>
                  <a:srgbClr val="984807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Materials and methods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146" name="Picture 2" descr="MQ2 Gas Sensor, Size: 32 Mm X22mm X27mm at Rs 120 in Chennai | ID:  22404061288">
            <a:extLst>
              <a:ext uri="{FF2B5EF4-FFF2-40B4-BE49-F238E27FC236}">
                <a16:creationId xmlns:a16="http://schemas.microsoft.com/office/drawing/2014/main" id="{FEA23B76-B06C-3521-7578-28CD8205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44" y="1321325"/>
            <a:ext cx="5025687" cy="50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raze MQ-136 Gas Sensor Hydrogen | Hydrogen Sulfide Gas Sensor H2S  Detection Gas Sensor Module Compatible with Uno, Raspberry Pi and Other  microcontrollers(Pack of 1) : Amazon.in: Industrial &amp; Scientific">
            <a:extLst>
              <a:ext uri="{FF2B5EF4-FFF2-40B4-BE49-F238E27FC236}">
                <a16:creationId xmlns:a16="http://schemas.microsoft.com/office/drawing/2014/main" id="{82888777-4400-02F2-0167-C040C900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71" y="6474010"/>
            <a:ext cx="4609914" cy="460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348485-DC2E-2961-BF95-0EB1BBA8E6FB}"/>
              </a:ext>
            </a:extLst>
          </p:cNvPr>
          <p:cNvSpPr txBox="1"/>
          <p:nvPr/>
        </p:nvSpPr>
        <p:spPr>
          <a:xfrm>
            <a:off x="205570" y="5700681"/>
            <a:ext cx="83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MQ 2 (LPG – Butane, Propane, Smoke)</a:t>
            </a:r>
            <a:endParaRPr lang="en-I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F16D2-CE4B-3548-26F0-3FB576BF1843}"/>
              </a:ext>
            </a:extLst>
          </p:cNvPr>
          <p:cNvSpPr txBox="1"/>
          <p:nvPr/>
        </p:nvSpPr>
        <p:spPr>
          <a:xfrm>
            <a:off x="2002117" y="10403202"/>
            <a:ext cx="83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MQ 136 – H2S</a:t>
            </a:r>
            <a:endParaRPr lang="en-IN" sz="3600" dirty="0"/>
          </a:p>
        </p:txBody>
      </p:sp>
      <p:pic>
        <p:nvPicPr>
          <p:cNvPr id="6150" name="Picture 6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CF8231B5-CCFE-66BC-F7D2-F4123E14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900" y="1436007"/>
            <a:ext cx="6872478" cy="444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8FA349-533C-8EB5-2DB7-62CA04B52626}"/>
              </a:ext>
            </a:extLst>
          </p:cNvPr>
          <p:cNvSpPr txBox="1"/>
          <p:nvPr/>
        </p:nvSpPr>
        <p:spPr>
          <a:xfrm>
            <a:off x="11004894" y="6023846"/>
            <a:ext cx="831663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Raspberry Pi Model 4B - The Raspberry Pi is a versatile, credit card-sized single-board computer developed by the Raspberry Pi Foundation. It features GPIO pins for hardware interfacing, supports various operating systems, and is widely used for DIY projects, education, and as a cost-effective platform for embedded computing.</a:t>
            </a:r>
            <a:endParaRPr lang="en-IN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87B00D-3078-ACFD-4C14-2081BDCC30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7170" name="Picture 2" descr="MQ-137 Ammonia Gas NH3 Sensor Module - Robu.in | Indian Online Store | RC  Hobby | Robotics">
            <a:extLst>
              <a:ext uri="{FF2B5EF4-FFF2-40B4-BE49-F238E27FC236}">
                <a16:creationId xmlns:a16="http://schemas.microsoft.com/office/drawing/2014/main" id="{518A27A0-1E2E-E9E4-9B79-F1B4C478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56" y="1719169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9AA13-AE15-FCA4-6EE5-357CAEBF621C}"/>
              </a:ext>
            </a:extLst>
          </p:cNvPr>
          <p:cNvSpPr txBox="1"/>
          <p:nvPr/>
        </p:nvSpPr>
        <p:spPr>
          <a:xfrm>
            <a:off x="532840" y="8482185"/>
            <a:ext cx="8316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MQ 137 - Ammonia</a:t>
            </a:r>
            <a:endParaRPr lang="en-IN" sz="6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AE97E-30EF-E1D4-C367-A7326B4F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835" y="1719169"/>
            <a:ext cx="3166255" cy="3228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5F0ED-BBB8-40B2-4ED5-266934E43B95}"/>
              </a:ext>
            </a:extLst>
          </p:cNvPr>
          <p:cNvSpPr txBox="1"/>
          <p:nvPr/>
        </p:nvSpPr>
        <p:spPr>
          <a:xfrm>
            <a:off x="8501156" y="5529169"/>
            <a:ext cx="381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370 ohm resistor</a:t>
            </a:r>
            <a:endParaRPr lang="en-IN" sz="2800" dirty="0"/>
          </a:p>
        </p:txBody>
      </p:sp>
      <p:pic>
        <p:nvPicPr>
          <p:cNvPr id="7172" name="Picture 4" descr="Dht 11 Temperature Humidity Sensor Module, For DEMO AND EDUCATION, 5V at Rs  130 in Coimbatore">
            <a:extLst>
              <a:ext uri="{FF2B5EF4-FFF2-40B4-BE49-F238E27FC236}">
                <a16:creationId xmlns:a16="http://schemas.microsoft.com/office/drawing/2014/main" id="{EAEC9D64-2ADB-2AC5-ED39-2D50DA69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533" y="1527923"/>
            <a:ext cx="4001246" cy="400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7EC6E-C56E-0D49-CCA8-A308136AD6D1}"/>
              </a:ext>
            </a:extLst>
          </p:cNvPr>
          <p:cNvSpPr txBox="1"/>
          <p:nvPr/>
        </p:nvSpPr>
        <p:spPr>
          <a:xfrm>
            <a:off x="14474825" y="5498390"/>
            <a:ext cx="3816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DHT 11 temperature sensor</a:t>
            </a:r>
            <a:endParaRPr lang="en-IN" sz="2800" dirty="0"/>
          </a:p>
        </p:txBody>
      </p:sp>
      <p:pic>
        <p:nvPicPr>
          <p:cNvPr id="7174" name="Picture 6" descr="Hc-SR04 Ultrasonic Sensor at Rs 65/piece | Ultrasonic Sensor Module in  Thane | ID: 18101779448">
            <a:extLst>
              <a:ext uri="{FF2B5EF4-FFF2-40B4-BE49-F238E27FC236}">
                <a16:creationId xmlns:a16="http://schemas.microsoft.com/office/drawing/2014/main" id="{26BDA1AE-E6AB-92F3-B72E-5FC470D07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630" y="6631780"/>
            <a:ext cx="4001246" cy="400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BF7304-FACC-170F-7F64-8E760A6F703D}"/>
              </a:ext>
            </a:extLst>
          </p:cNvPr>
          <p:cNvSpPr txBox="1"/>
          <p:nvPr/>
        </p:nvSpPr>
        <p:spPr>
          <a:xfrm>
            <a:off x="15255876" y="8023615"/>
            <a:ext cx="3816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HC SR04 ultrasonic sensor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8368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B65C3-1242-0331-6521-F0CE6549D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8194" name="Picture 2" descr="Breadboard (400 Tie Points) at Rs 40/piece | Breadboards in Delhi | ID:  21680092912">
            <a:extLst>
              <a:ext uri="{FF2B5EF4-FFF2-40B4-BE49-F238E27FC236}">
                <a16:creationId xmlns:a16="http://schemas.microsoft.com/office/drawing/2014/main" id="{64CB4CEE-DFD7-16F0-3A18-5793C1B7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" y="1806202"/>
            <a:ext cx="5903632" cy="590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C8CD41-626E-61A9-5F09-EFF33C4CD054}"/>
              </a:ext>
            </a:extLst>
          </p:cNvPr>
          <p:cNvSpPr txBox="1"/>
          <p:nvPr/>
        </p:nvSpPr>
        <p:spPr>
          <a:xfrm>
            <a:off x="1671170" y="7824321"/>
            <a:ext cx="381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Breadboard</a:t>
            </a:r>
            <a:endParaRPr lang="en-IN" sz="2800" dirty="0"/>
          </a:p>
        </p:txBody>
      </p:sp>
      <p:pic>
        <p:nvPicPr>
          <p:cNvPr id="8196" name="Picture 4" descr="Smart Robot Car Tyres Wheels For Arduino BO Gear Motor Chassis">
            <a:extLst>
              <a:ext uri="{FF2B5EF4-FFF2-40B4-BE49-F238E27FC236}">
                <a16:creationId xmlns:a16="http://schemas.microsoft.com/office/drawing/2014/main" id="{C7F41884-C7A1-6480-D14A-055CFD99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505" y="1577788"/>
            <a:ext cx="3755838" cy="37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AF5A3-8635-5A9B-73E4-DD9A54F6FF6D}"/>
              </a:ext>
            </a:extLst>
          </p:cNvPr>
          <p:cNvSpPr txBox="1"/>
          <p:nvPr/>
        </p:nvSpPr>
        <p:spPr>
          <a:xfrm>
            <a:off x="7158505" y="5654675"/>
            <a:ext cx="381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Wheels</a:t>
            </a:r>
            <a:endParaRPr lang="en-IN" sz="2800" dirty="0"/>
          </a:p>
        </p:txBody>
      </p:sp>
      <p:pic>
        <p:nvPicPr>
          <p:cNvPr id="8198" name="Picture 6" descr="Buy Duracell 10000 mAh 22.5W Fast Charging Power Bank (2 Type A and 1 Type  C Ports, Short Circuit Protection, Black &amp; Copper) Online - Croma">
            <a:extLst>
              <a:ext uri="{FF2B5EF4-FFF2-40B4-BE49-F238E27FC236}">
                <a16:creationId xmlns:a16="http://schemas.microsoft.com/office/drawing/2014/main" id="{9DA6B2A9-5BDF-EB81-69AB-22C09AC52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291" y="1577788"/>
            <a:ext cx="3613805" cy="361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530FC-DB0E-3B5F-4294-6FFBF8E3B465}"/>
              </a:ext>
            </a:extLst>
          </p:cNvPr>
          <p:cNvSpPr txBox="1"/>
          <p:nvPr/>
        </p:nvSpPr>
        <p:spPr>
          <a:xfrm>
            <a:off x="11683019" y="5654675"/>
            <a:ext cx="381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Power bank</a:t>
            </a:r>
            <a:endParaRPr lang="en-IN" sz="2800" dirty="0"/>
          </a:p>
        </p:txBody>
      </p:sp>
      <p:pic>
        <p:nvPicPr>
          <p:cNvPr id="8202" name="Picture 10" descr="Buy Jumper Wire Male to Female 40pc Set 20cm">
            <a:extLst>
              <a:ext uri="{FF2B5EF4-FFF2-40B4-BE49-F238E27FC236}">
                <a16:creationId xmlns:a16="http://schemas.microsoft.com/office/drawing/2014/main" id="{A8B49B76-AB26-2B7A-C7EA-2F437CEE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738" y="6932426"/>
            <a:ext cx="3247371" cy="324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15C3B-6DE6-579F-6411-8C4D62B9BBB5}"/>
              </a:ext>
            </a:extLst>
          </p:cNvPr>
          <p:cNvSpPr txBox="1"/>
          <p:nvPr/>
        </p:nvSpPr>
        <p:spPr>
          <a:xfrm>
            <a:off x="7080437" y="10277335"/>
            <a:ext cx="381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Jumper wires</a:t>
            </a:r>
            <a:endParaRPr lang="en-IN" sz="2800" dirty="0"/>
          </a:p>
        </p:txBody>
      </p:sp>
      <p:pic>
        <p:nvPicPr>
          <p:cNvPr id="8204" name="Picture 12" descr="L298n Motor Driver Module, Motor Type: DC Gear Or Stepper at Rs 160/piece  in Coimbatore">
            <a:extLst>
              <a:ext uri="{FF2B5EF4-FFF2-40B4-BE49-F238E27FC236}">
                <a16:creationId xmlns:a16="http://schemas.microsoft.com/office/drawing/2014/main" id="{4165F78A-F11D-9AEA-FB8E-8B8D2C487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17" y="6615483"/>
            <a:ext cx="2903151" cy="324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CB347C-7528-6268-BE9E-7E51CCE89FF2}"/>
              </a:ext>
            </a:extLst>
          </p:cNvPr>
          <p:cNvSpPr txBox="1"/>
          <p:nvPr/>
        </p:nvSpPr>
        <p:spPr>
          <a:xfrm>
            <a:off x="11581746" y="10038833"/>
            <a:ext cx="381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L298N motor driver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9791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"/>
          <p:cNvSpPr txBox="1">
            <a:spLocks noGrp="1"/>
          </p:cNvSpPr>
          <p:nvPr>
            <p:ph type="sldNum" idx="12"/>
          </p:nvPr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288" name="Google Shape;288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3401" y="2108200"/>
            <a:ext cx="4624388" cy="840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>
            <a:off x="5719864" y="2451370"/>
            <a:ext cx="2918298" cy="1225685"/>
          </a:xfrm>
          <a:prstGeom prst="roundRect">
            <a:avLst>
              <a:gd name="adj" fmla="val 16667"/>
            </a:avLst>
          </a:prstGeom>
          <a:solidFill>
            <a:srgbClr val="C2D59B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4F612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Sensor</a:t>
            </a:r>
            <a:endParaRPr sz="3600" b="0" i="0" u="none" strike="noStrike" cap="none">
              <a:solidFill>
                <a:srgbClr val="4F612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14315816" y="2415798"/>
            <a:ext cx="2918298" cy="1225685"/>
          </a:xfrm>
          <a:prstGeom prst="roundRect">
            <a:avLst>
              <a:gd name="adj" fmla="val 16667"/>
            </a:avLst>
          </a:prstGeom>
          <a:solidFill>
            <a:srgbClr val="C2D59B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4F612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Raspberry Pi</a:t>
            </a:r>
            <a:endParaRPr sz="3600" b="0" i="0" u="none" strike="noStrike" cap="none" dirty="0">
              <a:solidFill>
                <a:srgbClr val="4F612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8"/>
          <p:cNvSpPr/>
          <p:nvPr/>
        </p:nvSpPr>
        <p:spPr>
          <a:xfrm>
            <a:off x="9200237" y="2932885"/>
            <a:ext cx="4551622" cy="24062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6128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16638560" y="3636560"/>
            <a:ext cx="330859" cy="579768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6128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8"/>
          <p:cNvSpPr/>
          <p:nvPr/>
        </p:nvSpPr>
        <p:spPr>
          <a:xfrm>
            <a:off x="11020703" y="9416374"/>
            <a:ext cx="5384759" cy="1225685"/>
          </a:xfrm>
          <a:prstGeom prst="roundRect">
            <a:avLst>
              <a:gd name="adj" fmla="val 16667"/>
            </a:avLst>
          </a:prstGeom>
          <a:solidFill>
            <a:srgbClr val="C2D59B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4F612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Processing and Wireless Communication</a:t>
            </a:r>
            <a:endParaRPr sz="3600" b="0" i="0" u="none" strike="noStrike" cap="none">
              <a:solidFill>
                <a:srgbClr val="4F612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1" name="Google Shape;301;p8"/>
          <p:cNvSpPr/>
          <p:nvPr/>
        </p:nvSpPr>
        <p:spPr>
          <a:xfrm rot="10800000">
            <a:off x="9406647" y="9844391"/>
            <a:ext cx="933855" cy="262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6128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2" name="Google Shape;302;p8"/>
          <p:cNvSpPr/>
          <p:nvPr/>
        </p:nvSpPr>
        <p:spPr>
          <a:xfrm>
            <a:off x="5899345" y="9416373"/>
            <a:ext cx="2918298" cy="1225685"/>
          </a:xfrm>
          <a:prstGeom prst="roundRect">
            <a:avLst>
              <a:gd name="adj" fmla="val 16667"/>
            </a:avLst>
          </a:prstGeom>
          <a:solidFill>
            <a:srgbClr val="C2D59B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4F612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Output</a:t>
            </a:r>
            <a:endParaRPr sz="3600" b="0" i="0" u="none" strike="noStrike" cap="none">
              <a:solidFill>
                <a:srgbClr val="4F612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02D37F-540B-4F12-536F-917A321EA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061" y="4533522"/>
            <a:ext cx="7687925" cy="43244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5F5C4-9538-45E3-A9E7-538888F3A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B6F59-CE7A-C9CD-B859-DA2A452C3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0" y="1472142"/>
            <a:ext cx="7168431" cy="838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7B80E-5EC3-4B31-03D4-B9CF6FCE5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129" y="1472142"/>
            <a:ext cx="8020051" cy="8398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A07578-9A53-7DA5-DF86-85DE757808C4}"/>
              </a:ext>
            </a:extLst>
          </p:cNvPr>
          <p:cNvSpPr txBox="1"/>
          <p:nvPr/>
        </p:nvSpPr>
        <p:spPr>
          <a:xfrm>
            <a:off x="1705661" y="10250228"/>
            <a:ext cx="4624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New chassis</a:t>
            </a:r>
            <a:endParaRPr lang="en-IN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BC380-EE71-FC4F-F98B-F875A1AB6673}"/>
              </a:ext>
            </a:extLst>
          </p:cNvPr>
          <p:cNvSpPr txBox="1"/>
          <p:nvPr/>
        </p:nvSpPr>
        <p:spPr>
          <a:xfrm>
            <a:off x="11465834" y="10250228"/>
            <a:ext cx="5850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L298N motor driver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99844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"/>
          <p:cNvSpPr txBox="1">
            <a:spLocks noGrp="1"/>
          </p:cNvSpPr>
          <p:nvPr>
            <p:ph type="sldNum" idx="12"/>
          </p:nvPr>
        </p:nvSpPr>
        <p:spPr>
          <a:xfrm>
            <a:off x="14474825" y="10517187"/>
            <a:ext cx="462438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F9C1C-6A91-DA87-86D0-9473E29E2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41" y="3357432"/>
            <a:ext cx="13232217" cy="74431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6A29EB-8A8E-DC35-3FF4-2527EF4C6178}"/>
              </a:ext>
            </a:extLst>
          </p:cNvPr>
          <p:cNvSpPr txBox="1"/>
          <p:nvPr/>
        </p:nvSpPr>
        <p:spPr>
          <a:xfrm>
            <a:off x="3621741" y="1506071"/>
            <a:ext cx="1215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INITIAL MODEL</a:t>
            </a:r>
            <a:endParaRPr lang="en-IN" sz="7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790</Words>
  <Application>Microsoft Office PowerPoint</Application>
  <PresentationFormat>Custom</PresentationFormat>
  <Paragraphs>75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Symbol</vt:lpstr>
      <vt:lpstr>Times New Roman</vt:lpstr>
      <vt:lpstr>Calibri</vt:lpstr>
      <vt:lpstr>Playfair Display</vt:lpstr>
      <vt:lpstr>Helvetica Neue</vt:lpstr>
      <vt:lpstr>6_Office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</dc:creator>
  <cp:lastModifiedBy>Ishan Prasad</cp:lastModifiedBy>
  <cp:revision>30</cp:revision>
  <dcterms:created xsi:type="dcterms:W3CDTF">2023-12-08T17:34:00Z</dcterms:created>
  <dcterms:modified xsi:type="dcterms:W3CDTF">2024-02-11T12:30:24Z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66C5F8DC407948798617F0FC05CB7C6D_13</vt:lpwstr>
  </property>
  <property fmtid="{D5CDD505-2E9C-101B-9397-08002B2CF9AE}" pid="3" name="KSOProductBuildVer">
    <vt:lpwstr>1033-12.2.0.13359</vt:lpwstr>
  </property>
</Properties>
</file>